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1" r:id="rId5"/>
    <p:sldId id="273" r:id="rId6"/>
    <p:sldId id="266" r:id="rId7"/>
    <p:sldId id="262" r:id="rId8"/>
    <p:sldId id="263" r:id="rId9"/>
    <p:sldId id="264" r:id="rId10"/>
    <p:sldId id="265" r:id="rId11"/>
    <p:sldId id="27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1F20D-518C-C8E0-F14C-E2267DBD9946}" v="25" dt="2024-05-15T16:05:40.933"/>
    <p1510:client id="{217C92E0-C5B0-3613-56EA-8F0ABE35F038}" v="348" dt="2024-05-15T15:48:57.476"/>
    <p1510:client id="{2453F9F6-A146-F842-2185-8DC503946AFA}" v="193" dt="2024-05-15T22:36:27.844"/>
    <p1510:client id="{38D420A4-3AB2-6A6B-1E0E-319FFF80091A}" v="461" dt="2024-05-15T14:55:31.978"/>
    <p1510:client id="{3B42541A-2A97-4C6C-6F7F-5429F724390A}" v="45" dt="2024-05-17T12:01:45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9F0EA-DA82-31C3-ED16-BAC1DB26B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CC2E87-2154-7C39-5143-FA5BC7B2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9E5DAF-815B-DB36-7453-51D7A11F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17A05-DAE9-4079-9D5F-5FDC4B3B1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F3009B-96A9-EE86-FCFE-E44DF49F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8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70595-267A-3991-B17D-1DE41729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582AAF-4848-500B-5EEE-AA9685C69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E57783-DCEE-32E0-62AB-EE721CEE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1AB414-9594-5734-E4A4-0FD566B01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B70242-AD6C-3792-0262-78265F39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66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32B9F9E-72F1-1572-8C3E-2E740495A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8A6734-C542-AEDE-71EF-77AA40B52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E4D446-B49B-DF1F-4DC3-95360335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1642B-5C95-1E99-00C9-E5E67C1C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E67545-A59E-8135-417C-7D6156FB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99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5649E-F30D-29B8-81DB-3EE60C9A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3D161-B80B-225F-C8E9-E11164AE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30C705-CAD8-F740-6ADA-DF5AA67E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F68B7C-0C14-1547-A379-154824CF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1A07C8-4782-C6E4-C2F4-59AB73F1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21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F3738-94C7-F939-6871-39C74C0D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8E895D-84CA-1C00-AC7F-781F42A32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0F39E9-8BED-E78A-B08A-4CAA02A8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647238-EA05-E6F9-3ECB-272F4FEE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BAB82-106C-43B2-DE3F-71709966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5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1B8D7-33CC-5316-4B04-3C610769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ED2E1-B64B-8DD2-8044-8CCC9084A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D65523-6563-41E7-D9A9-10F6C9710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D7A4EE-0E1A-4464-16F2-31EF51FC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7D6F76-1B69-0FF0-E902-9F227121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A9F63B-6A67-07BF-57D8-E14C6B47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7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ED530-60DC-C626-79D3-B9930F37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DFBB49-F706-03BC-DBAB-783C22B79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3163A8-0DDC-72E0-9291-34436887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91B57B-0AE0-D257-BFB2-4C366FD14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0C75FD-494C-A9AC-3F73-A64C19C05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526504-7A80-6E22-11A2-59343DE7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06C839-7411-3F99-771A-D5862A5A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C3FC5F-0799-5371-2EBC-368B1237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5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3E73F-99E7-99E6-FEED-422F834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D3E533-9D24-DB07-A763-39FC92FE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A300E6-1741-C6F3-534E-EF308222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397D12-434F-B5F3-DBFE-3921A5B5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51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65EA45-4A09-FB88-557F-A721DD2F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9263D5-33A4-3708-BBF0-984A9455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490EA-3C68-F6D0-6F11-1FC846E6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58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93EC0-2FD4-49EE-C3E8-BA4D091F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D53198-FC63-D346-9277-6C802E099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2D8539-9310-7A6D-018D-ADBA04B91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61AED1-65EF-E4DA-6A46-08C952B9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648EE4-4B16-BA52-7340-E7B63A22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3CE64-8C01-64CC-9410-C6686AF9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22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1AF74-5841-6060-47CE-0AB6F624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25CECD6-4C33-9F62-F986-CC8C2EF76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6CEE8A-7E0B-AEF2-8261-FB99D1CC5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59EDD1-D6E2-0D7D-37DE-AD5BD493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3A37B-3C38-628B-9157-25FD8AF5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3CC8C2-D50C-593A-3937-EE5E599B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34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50A442-3218-00CA-97CA-B8CDD78C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117588-4CFD-C730-5305-302986C6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579B1-42EB-0058-37E2-162B2FC6D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AF7C07-E2A5-4896-ABC1-5AE428D97F02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08FF7-25C3-1373-F35B-E13195292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03FE6F-5122-BC8C-08A8-0C11B7152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5AFF10-728A-45CB-9BD5-8FBD10CE36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81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68FEC516-1B65-B54C-4452-AAFDFC0C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3983929" y="0"/>
            <a:ext cx="8208069" cy="72276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087C0-9B2B-A538-F66C-36EDBF252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chemeClr val="bg1"/>
                </a:solidFill>
              </a:rPr>
              <a:t>Fiber in Concrete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4CC1C-11AD-1103-83CC-0D6FCF4B2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550537"/>
            <a:ext cx="4550897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</a:rPr>
              <a:t>When does it succeed?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4B1713-E839-7EE0-9FBF-0625E9996F9F}"/>
              </a:ext>
            </a:extLst>
          </p:cNvPr>
          <p:cNvSpPr txBox="1"/>
          <p:nvPr/>
        </p:nvSpPr>
        <p:spPr>
          <a:xfrm>
            <a:off x="375624" y="5981926"/>
            <a:ext cx="57193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A Group Project by Miguel Meier, Laurent Le </a:t>
            </a:r>
            <a:r>
              <a:rPr lang="en-GB" err="1">
                <a:solidFill>
                  <a:schemeClr val="bg1"/>
                </a:solidFill>
              </a:rPr>
              <a:t>Febve</a:t>
            </a:r>
            <a:r>
              <a:rPr lang="en-GB">
                <a:solidFill>
                  <a:schemeClr val="bg1"/>
                </a:solidFill>
              </a:rPr>
              <a:t> Vivy, Marc Popp and Nathalia Pantaleoni</a:t>
            </a:r>
          </a:p>
        </p:txBody>
      </p:sp>
    </p:spTree>
    <p:extLst>
      <p:ext uri="{BB962C8B-B14F-4D97-AF65-F5344CB8AC3E}">
        <p14:creationId xmlns:p14="http://schemas.microsoft.com/office/powerpoint/2010/main" val="277013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2AC2CDE2-9B48-AF1C-16E2-0544750D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" y="0"/>
            <a:ext cx="1261196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058" y="357192"/>
            <a:ext cx="3438144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>
                <a:solidFill>
                  <a:schemeClr val="bg1"/>
                </a:solidFill>
              </a:rPr>
              <a:t>The Models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47" y="1717567"/>
            <a:ext cx="10048354" cy="10922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GB" sz="2400" dirty="0">
                <a:solidFill>
                  <a:schemeClr val="bg1"/>
                </a:solidFill>
                <a:latin typeface="Aptos"/>
                <a:cs typeface="Arial"/>
              </a:rPr>
              <a:t>Predictions utilizing Ridge Regression, Lasso Regression, </a:t>
            </a:r>
            <a:r>
              <a:rPr lang="en-GB" sz="2400" err="1">
                <a:solidFill>
                  <a:schemeClr val="bg1"/>
                </a:solidFill>
                <a:latin typeface="Aptos"/>
                <a:cs typeface="Arial"/>
              </a:rPr>
              <a:t>RandomForest</a:t>
            </a:r>
            <a:r>
              <a:rPr lang="en-GB" sz="2400" dirty="0">
                <a:solidFill>
                  <a:schemeClr val="bg1"/>
                </a:solidFill>
                <a:latin typeface="Aptos"/>
                <a:cs typeface="Arial"/>
              </a:rPr>
              <a:t>, Gradient Boosting &amp; SVR</a:t>
            </a:r>
            <a:endParaRPr lang="en-US" sz="2400" dirty="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buFont typeface="Wingdings"/>
              <a:buChar char="Ø"/>
            </a:pPr>
            <a:endParaRPr lang="de-CH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buFont typeface="Wingdings"/>
              <a:buChar char="Ø"/>
            </a:pPr>
            <a:endParaRPr lang="en-GB" sz="1700">
              <a:solidFill>
                <a:schemeClr val="bg1"/>
              </a:solidFill>
            </a:endParaRPr>
          </a:p>
          <a:p>
            <a:pPr>
              <a:buFont typeface="Wingdings"/>
              <a:buChar char="Ø"/>
            </a:pPr>
            <a:endParaRPr lang="en-GB" sz="1700">
              <a:solidFill>
                <a:schemeClr val="bg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5B9597-BB07-F970-9BAF-D3B5CDD5A06A}"/>
              </a:ext>
            </a:extLst>
          </p:cNvPr>
          <p:cNvCxnSpPr/>
          <p:nvPr/>
        </p:nvCxnSpPr>
        <p:spPr>
          <a:xfrm>
            <a:off x="4271595" y="1511609"/>
            <a:ext cx="3650914" cy="987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BB791AEF-B72A-C50A-C1BE-30E627FC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636" y="2808662"/>
            <a:ext cx="6788727" cy="33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D7140C0C-901C-2968-08D3-74C14EF6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3983929" y="1695"/>
            <a:ext cx="8199963" cy="68304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766" y="1153961"/>
            <a:ext cx="6889125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 err="1">
                <a:solidFill>
                  <a:schemeClr val="bg1"/>
                </a:solidFill>
              </a:rPr>
              <a:t>Streamlit</a:t>
            </a:r>
            <a:r>
              <a:rPr lang="en-GB" sz="3600">
                <a:solidFill>
                  <a:schemeClr val="bg1"/>
                </a:solidFill>
              </a:rPr>
              <a:t> Live-Demo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CBDD7256-6522-32FD-C286-C03F6502A949}"/>
              </a:ext>
            </a:extLst>
          </p:cNvPr>
          <p:cNvCxnSpPr/>
          <p:nvPr/>
        </p:nvCxnSpPr>
        <p:spPr>
          <a:xfrm>
            <a:off x="4271595" y="2439864"/>
            <a:ext cx="3650914" cy="987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, Screenshot, Diagramm enthält.&#10;&#10;Beschreibung automatisch generiert.">
            <a:extLst>
              <a:ext uri="{FF2B5EF4-FFF2-40B4-BE49-F238E27FC236}">
                <a16:creationId xmlns:a16="http://schemas.microsoft.com/office/drawing/2014/main" id="{6E39A0A9-9C98-E328-6208-55D49CFD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95" y="3057706"/>
            <a:ext cx="5151642" cy="2930893"/>
          </a:xfrm>
          <a:prstGeom prst="rect">
            <a:avLst/>
          </a:prstGeom>
        </p:spPr>
      </p:pic>
      <p:pic>
        <p:nvPicPr>
          <p:cNvPr id="5" name="Grafik 4" descr="Ein Bild, das Grafiken, Grafikdesign, Schrift, Logo enthält.&#10;&#10;Beschreibung automatisch generiert.">
            <a:extLst>
              <a:ext uri="{FF2B5EF4-FFF2-40B4-BE49-F238E27FC236}">
                <a16:creationId xmlns:a16="http://schemas.microsoft.com/office/drawing/2014/main" id="{5F759CD0-A322-F853-2CE0-D0067742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8" y="3260685"/>
            <a:ext cx="38195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937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E739DA9E-362B-06E6-D8AB-EC2F0474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17621" y="0"/>
            <a:ext cx="12174377" cy="69541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094" y="1148262"/>
            <a:ext cx="3828913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>
                <a:solidFill>
                  <a:schemeClr val="bg1"/>
                </a:solidFill>
              </a:rPr>
              <a:t>Our Motivation</a:t>
            </a: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540" y="2644785"/>
            <a:ext cx="9118087" cy="2759502"/>
          </a:xfrm>
          <a:noFill/>
        </p:spPr>
        <p:txBody>
          <a:bodyPr anchor="t"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Concrete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is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crucial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for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our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society's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infrastructure</a:t>
            </a:r>
            <a:endParaRPr lang="de-DE" err="1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Fiber-Reinforcement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to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strengthen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durability</a:t>
            </a:r>
            <a:endParaRPr lang="en-US" sz="2400" err="1">
              <a:solidFill>
                <a:schemeClr val="bg1"/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When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does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it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succeed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?</a:t>
            </a:r>
            <a:endParaRPr lang="en-US" sz="2400">
              <a:solidFill>
                <a:schemeClr val="bg1"/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Our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aim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: 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be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 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involved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 in real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data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 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scientists</a:t>
            </a:r>
            <a:r>
              <a:rPr lang="de-DE" sz="2400">
                <a:solidFill>
                  <a:schemeClr val="bg1"/>
                </a:solidFill>
                <a:latin typeface="Aptos"/>
                <a:cs typeface="Arial"/>
              </a:rPr>
              <a:t>' </a:t>
            </a:r>
            <a:r>
              <a:rPr lang="de-DE" sz="2400" err="1">
                <a:solidFill>
                  <a:schemeClr val="bg1"/>
                </a:solidFill>
                <a:latin typeface="Aptos"/>
                <a:cs typeface="Arial"/>
              </a:rPr>
              <a:t>problems</a:t>
            </a:r>
            <a:endParaRPr lang="de-DE" sz="2400">
              <a:solidFill>
                <a:schemeClr val="bg1"/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50000"/>
              </a:lnSpc>
            </a:pPr>
            <a:endParaRPr lang="en-GB" sz="2400">
              <a:solidFill>
                <a:schemeClr val="bg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18050FF-4954-CBEA-B11B-02F46A549A54}"/>
              </a:ext>
            </a:extLst>
          </p:cNvPr>
          <p:cNvCxnSpPr/>
          <p:nvPr/>
        </p:nvCxnSpPr>
        <p:spPr>
          <a:xfrm>
            <a:off x="4271595" y="2439864"/>
            <a:ext cx="3650914" cy="987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36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8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845F7CAC-DE00-40EA-D478-7E190F289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35168" r="54111" b="5813"/>
          <a:stretch/>
        </p:blipFill>
        <p:spPr>
          <a:xfrm>
            <a:off x="-2107" y="-196844"/>
            <a:ext cx="14169440" cy="70615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8262"/>
            <a:ext cx="3828913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>
                <a:solidFill>
                  <a:schemeClr val="bg1"/>
                </a:solidFill>
              </a:rPr>
              <a:t>The Data</a:t>
            </a: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886" y="2835285"/>
            <a:ext cx="10362982" cy="3155155"/>
          </a:xfrm>
          <a:noFill/>
        </p:spPr>
        <p:txBody>
          <a:bodyPr anchor="t">
            <a:normAutofit fontScale="77500" lnSpcReduction="20000"/>
          </a:bodyPr>
          <a:lstStyle/>
          <a:p>
            <a:pPr>
              <a:buFont typeface="Arial"/>
              <a:buChar char="•"/>
            </a:pPr>
            <a:r>
              <a:rPr lang="en-GB" sz="2600">
                <a:solidFill>
                  <a:schemeClr val="bg1"/>
                </a:solidFill>
                <a:latin typeface="Arial"/>
                <a:cs typeface="Arial"/>
              </a:rPr>
              <a:t>Sourced from a series of experimental trials by the SIKA R&amp;D-department</a:t>
            </a:r>
            <a:endParaRPr lang="en-US" sz="260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buFont typeface="Arial"/>
            </a:pPr>
            <a:r>
              <a:rPr lang="en-GB" sz="2600">
                <a:solidFill>
                  <a:schemeClr val="bg1"/>
                </a:solidFill>
                <a:latin typeface="Arial"/>
                <a:cs typeface="Arial"/>
              </a:rPr>
              <a:t>1440 observations and 10 variables:</a:t>
            </a:r>
          </a:p>
          <a:p>
            <a:pPr lvl="1">
              <a:buFont typeface="Courier New"/>
              <a:buChar char="o"/>
            </a:pPr>
            <a:r>
              <a:rPr lang="en-GB" err="1">
                <a:solidFill>
                  <a:schemeClr val="bg1"/>
                </a:solidFill>
                <a:latin typeface="Aptos"/>
                <a:cs typeface="Arial"/>
              </a:rPr>
              <a:t>Titer</a:t>
            </a:r>
            <a:r>
              <a:rPr lang="en-GB">
                <a:solidFill>
                  <a:schemeClr val="bg1"/>
                </a:solidFill>
                <a:latin typeface="Aptos"/>
                <a:cs typeface="Arial"/>
              </a:rPr>
              <a:t> [</a:t>
            </a:r>
            <a:r>
              <a:rPr lang="en-GB" err="1">
                <a:solidFill>
                  <a:schemeClr val="bg1"/>
                </a:solidFill>
                <a:latin typeface="Aptos"/>
                <a:cs typeface="Arial"/>
              </a:rPr>
              <a:t>tex</a:t>
            </a:r>
            <a:r>
              <a:rPr lang="en-GB">
                <a:solidFill>
                  <a:schemeClr val="bg1"/>
                </a:solidFill>
                <a:latin typeface="Aptos"/>
                <a:cs typeface="Arial"/>
              </a:rPr>
              <a:t>]</a:t>
            </a:r>
          </a:p>
          <a:p>
            <a:pPr lvl="1">
              <a:buFont typeface="Courier New"/>
              <a:buChar char="o"/>
            </a:pPr>
            <a:r>
              <a:rPr lang="en-GB">
                <a:solidFill>
                  <a:schemeClr val="bg1"/>
                </a:solidFill>
                <a:latin typeface="Aptos"/>
                <a:cs typeface="Arial"/>
              </a:rPr>
              <a:t>average circumference [mm]R</a:t>
            </a:r>
          </a:p>
          <a:p>
            <a:pPr lvl="1">
              <a:buFont typeface="Courier New"/>
              <a:buChar char="o"/>
            </a:pPr>
            <a:r>
              <a:rPr lang="en-GB" err="1">
                <a:solidFill>
                  <a:schemeClr val="bg1"/>
                </a:solidFill>
                <a:latin typeface="Aptos"/>
                <a:cs typeface="Arial"/>
              </a:rPr>
              <a:t>fiber</a:t>
            </a:r>
            <a:r>
              <a:rPr lang="en-GB">
                <a:solidFill>
                  <a:schemeClr val="bg1"/>
                </a:solidFill>
                <a:latin typeface="Aptos"/>
                <a:cs typeface="Arial"/>
              </a:rPr>
              <a:t> length [mm]</a:t>
            </a:r>
          </a:p>
          <a:p>
            <a:pPr lvl="1">
              <a:buFont typeface="Courier New"/>
              <a:buChar char="o"/>
            </a:pPr>
            <a:r>
              <a:rPr lang="en-GB" err="1">
                <a:solidFill>
                  <a:schemeClr val="bg1"/>
                </a:solidFill>
                <a:latin typeface="Aptos"/>
                <a:cs typeface="Arial"/>
              </a:rPr>
              <a:t>fiber</a:t>
            </a:r>
            <a:r>
              <a:rPr lang="en-GB">
                <a:solidFill>
                  <a:schemeClr val="bg1"/>
                </a:solidFill>
                <a:latin typeface="Aptos"/>
                <a:cs typeface="Arial"/>
              </a:rPr>
              <a:t> tenacity [mm]</a:t>
            </a:r>
          </a:p>
          <a:p>
            <a:pPr lvl="1">
              <a:buFont typeface="Courier New"/>
              <a:buChar char="o"/>
            </a:pPr>
            <a:r>
              <a:rPr lang="en-GB">
                <a:solidFill>
                  <a:schemeClr val="bg1"/>
                </a:solidFill>
                <a:latin typeface="Aptos"/>
                <a:cs typeface="Arial"/>
              </a:rPr>
              <a:t>surface waviness parameters </a:t>
            </a:r>
            <a:r>
              <a:rPr lang="en-GB" err="1">
                <a:solidFill>
                  <a:schemeClr val="bg1"/>
                </a:solidFill>
                <a:latin typeface="Aptos"/>
                <a:cs typeface="Arial"/>
              </a:rPr>
              <a:t>W_sm</a:t>
            </a:r>
            <a:r>
              <a:rPr lang="en-GB">
                <a:solidFill>
                  <a:schemeClr val="bg1"/>
                </a:solidFill>
                <a:latin typeface="Aptos"/>
                <a:cs typeface="Arial"/>
              </a:rPr>
              <a:t> and </a:t>
            </a:r>
            <a:r>
              <a:rPr lang="en-GB" err="1">
                <a:solidFill>
                  <a:schemeClr val="bg1"/>
                </a:solidFill>
                <a:latin typeface="Aptos"/>
                <a:cs typeface="Arial"/>
              </a:rPr>
              <a:t>W_q</a:t>
            </a:r>
            <a:r>
              <a:rPr lang="en-GB">
                <a:solidFill>
                  <a:schemeClr val="bg1"/>
                </a:solidFill>
                <a:latin typeface="Aptos"/>
                <a:cs typeface="Arial"/>
              </a:rPr>
              <a:t> [</a:t>
            </a:r>
            <a:r>
              <a:rPr lang="en-GB">
                <a:solidFill>
                  <a:schemeClr val="bg1"/>
                </a:solidFill>
                <a:latin typeface="Aptos"/>
                <a:ea typeface="+mn-lt"/>
                <a:cs typeface="Arial"/>
              </a:rPr>
              <a:t>µm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]</a:t>
            </a:r>
          </a:p>
          <a:p>
            <a:pPr lvl="1">
              <a:buFont typeface="Courier New"/>
              <a:buChar char="o"/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expected concrete compression strength 95% </a:t>
            </a:r>
            <a:r>
              <a:rPr lang="en-GB" err="1">
                <a:solidFill>
                  <a:schemeClr val="bg1"/>
                </a:solidFill>
                <a:ea typeface="+mn-lt"/>
                <a:cs typeface="+mn-lt"/>
              </a:rPr>
              <a:t>rH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 [mPa]</a:t>
            </a:r>
          </a:p>
          <a:p>
            <a:pPr lvl="1">
              <a:buFont typeface="Courier New"/>
              <a:buChar char="o"/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interfacial shear stress (IFSS)</a:t>
            </a:r>
          </a:p>
          <a:p>
            <a:pPr lvl="1">
              <a:buFont typeface="Courier New"/>
              <a:buChar char="o"/>
            </a:pPr>
            <a:r>
              <a:rPr lang="en-GB" err="1">
                <a:solidFill>
                  <a:schemeClr val="bg1"/>
                </a:solidFill>
                <a:ea typeface="+mn-lt"/>
                <a:cs typeface="+mn-lt"/>
              </a:rPr>
              <a:t>Minibeam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 energy absorption [J]</a:t>
            </a:r>
          </a:p>
          <a:p>
            <a:pPr lvl="1">
              <a:buFont typeface="Courier New"/>
              <a:buChar char="o"/>
            </a:pPr>
            <a:r>
              <a:rPr lang="en-GB" err="1">
                <a:solidFill>
                  <a:schemeClr val="bg1"/>
                </a:solidFill>
                <a:ea typeface="+mn-lt"/>
                <a:cs typeface="+mn-lt"/>
              </a:rPr>
              <a:t>fiber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 failure mode in beam (0 = success, 1 = failure)</a:t>
            </a:r>
            <a:endParaRPr lang="en-GB">
              <a:solidFill>
                <a:schemeClr val="bg1"/>
              </a:solidFill>
            </a:endParaRPr>
          </a:p>
          <a:p>
            <a:pPr>
              <a:buFont typeface="Arial"/>
            </a:pPr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buFont typeface="Arial"/>
            </a:pP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endParaRPr lang="de-DE" sz="2400">
              <a:solidFill>
                <a:schemeClr val="bg1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</a:pPr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90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3016641C-62B3-217E-7338-9F3458569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019" y="0"/>
            <a:ext cx="1221018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96" y="1148262"/>
            <a:ext cx="6929016" cy="112471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chemeClr val="bg1"/>
                </a:solidFill>
                <a:ea typeface="+mj-lt"/>
                <a:cs typeface="+mj-lt"/>
              </a:rPr>
              <a:t>The Goal - 3 Level Predictive </a:t>
            </a:r>
            <a:r>
              <a:rPr lang="en-GB" sz="3200" err="1">
                <a:solidFill>
                  <a:schemeClr val="bg1"/>
                </a:solidFill>
                <a:ea typeface="+mj-lt"/>
                <a:cs typeface="+mj-lt"/>
              </a:rPr>
              <a:t>Modeling</a:t>
            </a:r>
            <a:endParaRPr lang="de-DE" sz="360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81" y="2718054"/>
            <a:ext cx="8500909" cy="36097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1. Level Hypothesis: IFSS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Interfacial sheer strength (IFSS) can be sufficiently predicted through the profile area, fibre length, avg. fibre circumference and  </a:t>
            </a:r>
            <a:r>
              <a:rPr lang="en-GB" sz="2000" err="1">
                <a:solidFill>
                  <a:schemeClr val="bg1"/>
                </a:solidFill>
                <a:ea typeface="+mn-lt"/>
                <a:cs typeface="+mn-lt"/>
              </a:rPr>
              <a:t>Titer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2. Level Hypothesis: </a:t>
            </a:r>
            <a:r>
              <a:rPr lang="en-GB" sz="2400" err="1">
                <a:solidFill>
                  <a:schemeClr val="bg1"/>
                </a:solidFill>
                <a:ea typeface="+mn-lt"/>
                <a:cs typeface="+mn-lt"/>
              </a:rPr>
              <a:t>Minibeam</a:t>
            </a: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 energy absorption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IFSS and fibre tenacity can be used to sufficiently predict </a:t>
            </a:r>
            <a:r>
              <a:rPr lang="en-GB" sz="2000" err="1">
                <a:solidFill>
                  <a:schemeClr val="bg1"/>
                </a:solidFill>
                <a:ea typeface="+mn-lt"/>
                <a:cs typeface="+mn-lt"/>
              </a:rPr>
              <a:t>Minibeam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 energy absorption and subsequently failure. </a:t>
            </a:r>
          </a:p>
          <a:p>
            <a:pPr marL="0" indent="0">
              <a:buNone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3. Level Hypothesis: IFSS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Failure Mode can be predicted from </a:t>
            </a:r>
            <a:r>
              <a:rPr lang="en-GB" sz="2000" err="1">
                <a:solidFill>
                  <a:schemeClr val="bg1"/>
                </a:solidFill>
                <a:ea typeface="+mn-lt"/>
                <a:cs typeface="+mn-lt"/>
              </a:rPr>
              <a:t>minibeam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 energy absorption.</a:t>
            </a:r>
            <a:endParaRPr lang="en-GB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0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145" y="1148262"/>
            <a:ext cx="7332810" cy="1124712"/>
          </a:xfrm>
        </p:spPr>
        <p:txBody>
          <a:bodyPr anchor="b">
            <a:normAutofit/>
          </a:bodyPr>
          <a:lstStyle/>
          <a:p>
            <a:pPr algn="ctr"/>
            <a:r>
              <a:rPr lang="en-GB" sz="3600">
                <a:solidFill>
                  <a:schemeClr val="bg1"/>
                </a:solidFill>
              </a:rPr>
              <a:t>The Goal – Flowchart</a:t>
            </a:r>
            <a:br>
              <a:rPr lang="en-GB" sz="2800"/>
            </a:br>
            <a:r>
              <a:rPr lang="en-GB" sz="2400">
                <a:solidFill>
                  <a:schemeClr val="bg1"/>
                </a:solidFill>
              </a:rPr>
              <a:t>3 Level Predictive </a:t>
            </a:r>
            <a:r>
              <a:rPr lang="en-GB" sz="2400" err="1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BCC5DFC-4FA6-2CB0-D42E-0083FBAA67B0}"/>
              </a:ext>
            </a:extLst>
          </p:cNvPr>
          <p:cNvCxnSpPr/>
          <p:nvPr/>
        </p:nvCxnSpPr>
        <p:spPr>
          <a:xfrm>
            <a:off x="4271595" y="2439864"/>
            <a:ext cx="3650914" cy="987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Inhaltsplatzhalter 2">
            <a:extLst>
              <a:ext uri="{FF2B5EF4-FFF2-40B4-BE49-F238E27FC236}">
                <a16:creationId xmlns:a16="http://schemas.microsoft.com/office/drawing/2014/main" id="{E9A296A8-1A85-C65B-4CDB-C752CC43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88" y="2627838"/>
            <a:ext cx="5061416" cy="425356"/>
          </a:xfrm>
        </p:spPr>
        <p:txBody>
          <a:bodyPr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CH">
                <a:solidFill>
                  <a:schemeClr val="bg1"/>
                </a:solidFill>
              </a:rPr>
              <a:t>1. Level</a:t>
            </a:r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D16FAB-A45E-6810-FFB3-F4ED235F0106}"/>
              </a:ext>
            </a:extLst>
          </p:cNvPr>
          <p:cNvGrpSpPr/>
          <p:nvPr/>
        </p:nvGrpSpPr>
        <p:grpSpPr>
          <a:xfrm>
            <a:off x="79389" y="3303431"/>
            <a:ext cx="7906230" cy="3401246"/>
            <a:chOff x="3983354" y="997841"/>
            <a:chExt cx="7906230" cy="3401246"/>
          </a:xfrm>
        </p:grpSpPr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54E1CAC3-3899-1A96-9576-9986CAF71D3B}"/>
                </a:ext>
              </a:extLst>
            </p:cNvPr>
            <p:cNvSpPr/>
            <p:nvPr/>
          </p:nvSpPr>
          <p:spPr>
            <a:xfrm>
              <a:off x="3993259" y="997841"/>
              <a:ext cx="908306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err="1"/>
                <a:t>W_Sm</a:t>
              </a:r>
              <a:endParaRPr lang="en-GB"/>
            </a:p>
          </p:txBody>
        </p:sp>
        <p:sp>
          <p:nvSpPr>
            <p:cNvPr id="57" name="Rechteck: abgerundete Ecken 56">
              <a:extLst>
                <a:ext uri="{FF2B5EF4-FFF2-40B4-BE49-F238E27FC236}">
                  <a16:creationId xmlns:a16="http://schemas.microsoft.com/office/drawing/2014/main" id="{C8ED2C3E-6E52-6176-C444-A29B3ED204FC}"/>
                </a:ext>
              </a:extLst>
            </p:cNvPr>
            <p:cNvSpPr/>
            <p:nvPr/>
          </p:nvSpPr>
          <p:spPr>
            <a:xfrm>
              <a:off x="3983354" y="1763650"/>
              <a:ext cx="908306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err="1"/>
                <a:t>W_q</a:t>
              </a:r>
              <a:endParaRPr lang="en-GB"/>
            </a:p>
          </p:txBody>
        </p:sp>
        <p:sp>
          <p:nvSpPr>
            <p:cNvPr id="58" name="Rechteck: abgerundete Ecken 57">
              <a:extLst>
                <a:ext uri="{FF2B5EF4-FFF2-40B4-BE49-F238E27FC236}">
                  <a16:creationId xmlns:a16="http://schemas.microsoft.com/office/drawing/2014/main" id="{AF0A89A6-70DF-8740-E4C4-D8EBA0CF124E}"/>
                </a:ext>
              </a:extLst>
            </p:cNvPr>
            <p:cNvSpPr/>
            <p:nvPr/>
          </p:nvSpPr>
          <p:spPr>
            <a:xfrm>
              <a:off x="6424418" y="1300735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/>
                <a:t>Profile Area</a:t>
              </a:r>
              <a:endParaRPr lang="en-GB"/>
            </a:p>
          </p:txBody>
        </p:sp>
        <p:sp>
          <p:nvSpPr>
            <p:cNvPr id="59" name="Rechteck: abgerundete Ecken 58">
              <a:extLst>
                <a:ext uri="{FF2B5EF4-FFF2-40B4-BE49-F238E27FC236}">
                  <a16:creationId xmlns:a16="http://schemas.microsoft.com/office/drawing/2014/main" id="{CF574593-BB76-7DBE-457A-9B1B9D347A9A}"/>
                </a:ext>
              </a:extLst>
            </p:cNvPr>
            <p:cNvSpPr/>
            <p:nvPr/>
          </p:nvSpPr>
          <p:spPr>
            <a:xfrm>
              <a:off x="6424418" y="2097151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err="1"/>
                <a:t>Fibre</a:t>
              </a:r>
              <a:r>
                <a:rPr lang="de-CH"/>
                <a:t> </a:t>
              </a:r>
              <a:r>
                <a:rPr lang="de-CH" err="1"/>
                <a:t>length</a:t>
              </a:r>
              <a:endParaRPr lang="en-GB"/>
            </a:p>
          </p:txBody>
        </p:sp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8DC25606-A48F-8884-0DD0-1519A00CDD70}"/>
                </a:ext>
              </a:extLst>
            </p:cNvPr>
            <p:cNvSpPr/>
            <p:nvPr/>
          </p:nvSpPr>
          <p:spPr>
            <a:xfrm>
              <a:off x="6424418" y="2893567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/>
                <a:t>Titer</a:t>
              </a:r>
              <a:endParaRPr lang="en-GB"/>
            </a:p>
          </p:txBody>
        </p:sp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4E09DC54-26E6-4D0B-CAD2-30B6B43F1CEC}"/>
                </a:ext>
              </a:extLst>
            </p:cNvPr>
            <p:cNvSpPr/>
            <p:nvPr/>
          </p:nvSpPr>
          <p:spPr>
            <a:xfrm>
              <a:off x="6424418" y="3688142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200" err="1"/>
                <a:t>Avg</a:t>
              </a:r>
              <a:r>
                <a:rPr lang="de-CH" sz="1200"/>
                <a:t>. </a:t>
              </a:r>
              <a:r>
                <a:rPr lang="de-CH" sz="1200" err="1"/>
                <a:t>circumference</a:t>
              </a:r>
              <a:endParaRPr lang="en-GB" sz="1200"/>
            </a:p>
          </p:txBody>
        </p:sp>
        <p:sp>
          <p:nvSpPr>
            <p:cNvPr id="62" name="Geschweifte Klammer rechts 61">
              <a:extLst>
                <a:ext uri="{FF2B5EF4-FFF2-40B4-BE49-F238E27FC236}">
                  <a16:creationId xmlns:a16="http://schemas.microsoft.com/office/drawing/2014/main" id="{E2C4FB57-ED1C-78EB-A313-73B2FDB631D3}"/>
                </a:ext>
              </a:extLst>
            </p:cNvPr>
            <p:cNvSpPr/>
            <p:nvPr/>
          </p:nvSpPr>
          <p:spPr>
            <a:xfrm>
              <a:off x="7718676" y="1300735"/>
              <a:ext cx="365760" cy="3098352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Pfeil: nach rechts 62">
              <a:extLst>
                <a:ext uri="{FF2B5EF4-FFF2-40B4-BE49-F238E27FC236}">
                  <a16:creationId xmlns:a16="http://schemas.microsoft.com/office/drawing/2014/main" id="{C6CF888F-1AE5-0871-8620-35DBE55A36DB}"/>
                </a:ext>
              </a:extLst>
            </p:cNvPr>
            <p:cNvSpPr/>
            <p:nvPr/>
          </p:nvSpPr>
          <p:spPr>
            <a:xfrm>
              <a:off x="8112164" y="2561875"/>
              <a:ext cx="1065276" cy="576072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err="1"/>
                <a:t>predict</a:t>
              </a:r>
              <a:endParaRPr lang="en-GB"/>
            </a:p>
          </p:txBody>
        </p:sp>
        <p:sp>
          <p:nvSpPr>
            <p:cNvPr id="64" name="Geschweifte Klammer rechts 63">
              <a:extLst>
                <a:ext uri="{FF2B5EF4-FFF2-40B4-BE49-F238E27FC236}">
                  <a16:creationId xmlns:a16="http://schemas.microsoft.com/office/drawing/2014/main" id="{76FE0823-85C4-4A97-BEA8-62B78EA791E0}"/>
                </a:ext>
              </a:extLst>
            </p:cNvPr>
            <p:cNvSpPr/>
            <p:nvPr/>
          </p:nvSpPr>
          <p:spPr>
            <a:xfrm>
              <a:off x="4825386" y="997841"/>
              <a:ext cx="365760" cy="1476754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Pfeil: nach rechts 64">
              <a:extLst>
                <a:ext uri="{FF2B5EF4-FFF2-40B4-BE49-F238E27FC236}">
                  <a16:creationId xmlns:a16="http://schemas.microsoft.com/office/drawing/2014/main" id="{5D7D8673-A781-9FF7-1D5A-17AABCE40E33}"/>
                </a:ext>
              </a:extLst>
            </p:cNvPr>
            <p:cNvSpPr/>
            <p:nvPr/>
          </p:nvSpPr>
          <p:spPr>
            <a:xfrm>
              <a:off x="5125255" y="1435608"/>
              <a:ext cx="1283589" cy="576072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err="1"/>
                <a:t>calculate</a:t>
              </a:r>
              <a:endParaRPr lang="en-GB"/>
            </a:p>
          </p:txBody>
        </p:sp>
        <p:sp>
          <p:nvSpPr>
            <p:cNvPr id="66" name="Rechteck: abgerundete Ecken 65">
              <a:extLst>
                <a:ext uri="{FF2B5EF4-FFF2-40B4-BE49-F238E27FC236}">
                  <a16:creationId xmlns:a16="http://schemas.microsoft.com/office/drawing/2014/main" id="{1523B062-86B7-4BFE-5679-DD7BDE792347}"/>
                </a:ext>
              </a:extLst>
            </p:cNvPr>
            <p:cNvSpPr/>
            <p:nvPr/>
          </p:nvSpPr>
          <p:spPr>
            <a:xfrm>
              <a:off x="9178866" y="2494438"/>
              <a:ext cx="1283588" cy="71094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/>
                <a:t>IFSS</a:t>
              </a:r>
              <a:endParaRPr lang="en-GB"/>
            </a:p>
          </p:txBody>
        </p:sp>
        <p:sp>
          <p:nvSpPr>
            <p:cNvPr id="67" name="Rechteck: abgerundete Ecken 66">
              <a:extLst>
                <a:ext uri="{FF2B5EF4-FFF2-40B4-BE49-F238E27FC236}">
                  <a16:creationId xmlns:a16="http://schemas.microsoft.com/office/drawing/2014/main" id="{3D27E310-F09E-EF27-ACE8-9ADDCE3E77C7}"/>
                </a:ext>
              </a:extLst>
            </p:cNvPr>
            <p:cNvSpPr/>
            <p:nvPr/>
          </p:nvSpPr>
          <p:spPr>
            <a:xfrm>
              <a:off x="9177440" y="3297145"/>
              <a:ext cx="1283588" cy="71094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err="1"/>
                <a:t>Fibre</a:t>
              </a:r>
              <a:r>
                <a:rPr lang="de-CH"/>
                <a:t> </a:t>
              </a:r>
              <a:r>
                <a:rPr lang="de-CH" err="1"/>
                <a:t>Tenacity</a:t>
              </a:r>
              <a:endParaRPr lang="en-GB"/>
            </a:p>
          </p:txBody>
        </p:sp>
        <p:sp>
          <p:nvSpPr>
            <p:cNvPr id="68" name="Geschweifte Klammer rechts 67">
              <a:extLst>
                <a:ext uri="{FF2B5EF4-FFF2-40B4-BE49-F238E27FC236}">
                  <a16:creationId xmlns:a16="http://schemas.microsoft.com/office/drawing/2014/main" id="{02F36A2C-0E39-D347-1680-C50D55EB7313}"/>
                </a:ext>
              </a:extLst>
            </p:cNvPr>
            <p:cNvSpPr/>
            <p:nvPr/>
          </p:nvSpPr>
          <p:spPr>
            <a:xfrm>
              <a:off x="10461028" y="2511993"/>
              <a:ext cx="365760" cy="1446215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Pfeil: nach rechts 68">
              <a:extLst>
                <a:ext uri="{FF2B5EF4-FFF2-40B4-BE49-F238E27FC236}">
                  <a16:creationId xmlns:a16="http://schemas.microsoft.com/office/drawing/2014/main" id="{A779733D-22C2-7D13-046A-F69E21F8AC08}"/>
                </a:ext>
              </a:extLst>
            </p:cNvPr>
            <p:cNvSpPr/>
            <p:nvPr/>
          </p:nvSpPr>
          <p:spPr>
            <a:xfrm>
              <a:off x="10824308" y="2947064"/>
              <a:ext cx="1065276" cy="576072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err="1"/>
                <a:t>predict</a:t>
              </a:r>
              <a:endParaRPr lang="en-GB"/>
            </a:p>
          </p:txBody>
        </p:sp>
      </p:grpSp>
      <p:sp>
        <p:nvSpPr>
          <p:cNvPr id="72" name="Rechteck: abgerundete Ecken 71">
            <a:extLst>
              <a:ext uri="{FF2B5EF4-FFF2-40B4-BE49-F238E27FC236}">
                <a16:creationId xmlns:a16="http://schemas.microsoft.com/office/drawing/2014/main" id="{7B96FEFB-164E-EAC2-9D12-04C56AA2A0B4}"/>
              </a:ext>
            </a:extLst>
          </p:cNvPr>
          <p:cNvSpPr/>
          <p:nvPr/>
        </p:nvSpPr>
        <p:spPr>
          <a:xfrm>
            <a:off x="8021768" y="5196325"/>
            <a:ext cx="1171387" cy="71094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err="1"/>
              <a:t>Minibeam</a:t>
            </a:r>
            <a:r>
              <a:rPr lang="de-CH" sz="1400"/>
              <a:t> </a:t>
            </a:r>
            <a:r>
              <a:rPr lang="de-CH" sz="1400" err="1"/>
              <a:t>energy</a:t>
            </a:r>
            <a:r>
              <a:rPr lang="de-CH" sz="1400"/>
              <a:t> </a:t>
            </a:r>
            <a:r>
              <a:rPr lang="de-CH" sz="1400" err="1"/>
              <a:t>absorption</a:t>
            </a:r>
            <a:endParaRPr lang="en-GB" sz="1400"/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B05287D9-7B33-4BD9-01E7-4263F0E6CD68}"/>
              </a:ext>
            </a:extLst>
          </p:cNvPr>
          <p:cNvSpPr/>
          <p:nvPr/>
        </p:nvSpPr>
        <p:spPr>
          <a:xfrm>
            <a:off x="10510897" y="5196324"/>
            <a:ext cx="1283588" cy="710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Failure</a:t>
            </a:r>
            <a:r>
              <a:rPr lang="de-CH"/>
              <a:t> </a:t>
            </a:r>
            <a:r>
              <a:rPr lang="de-CH" err="1"/>
              <a:t>mode</a:t>
            </a:r>
            <a:endParaRPr lang="en-GB"/>
          </a:p>
        </p:txBody>
      </p: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3A389101-0EFB-B53F-2506-31D525993737}"/>
              </a:ext>
            </a:extLst>
          </p:cNvPr>
          <p:cNvCxnSpPr/>
          <p:nvPr/>
        </p:nvCxnSpPr>
        <p:spPr>
          <a:xfrm>
            <a:off x="114088" y="3112229"/>
            <a:ext cx="50614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45F0053B-4A74-BFE1-F36C-A029971D2891}"/>
              </a:ext>
            </a:extLst>
          </p:cNvPr>
          <p:cNvSpPr txBox="1">
            <a:spLocks/>
          </p:cNvSpPr>
          <p:nvPr/>
        </p:nvSpPr>
        <p:spPr>
          <a:xfrm>
            <a:off x="5273475" y="2627838"/>
            <a:ext cx="3823872" cy="4253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>
                <a:solidFill>
                  <a:schemeClr val="bg1"/>
                </a:solidFill>
              </a:rPr>
              <a:t>2. Level</a:t>
            </a:r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D7074888-CC72-6B8F-4F8F-928A628BD859}"/>
              </a:ext>
            </a:extLst>
          </p:cNvPr>
          <p:cNvCxnSpPr>
            <a:cxnSpLocks/>
          </p:cNvCxnSpPr>
          <p:nvPr/>
        </p:nvCxnSpPr>
        <p:spPr>
          <a:xfrm>
            <a:off x="5273475" y="3112229"/>
            <a:ext cx="382387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A5091ED8-A882-E5CB-CF90-104A5F54CBA2}"/>
              </a:ext>
            </a:extLst>
          </p:cNvPr>
          <p:cNvCxnSpPr>
            <a:cxnSpLocks/>
          </p:cNvCxnSpPr>
          <p:nvPr/>
        </p:nvCxnSpPr>
        <p:spPr>
          <a:xfrm>
            <a:off x="9229304" y="3112229"/>
            <a:ext cx="27757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Inhaltsplatzhalter 2">
            <a:extLst>
              <a:ext uri="{FF2B5EF4-FFF2-40B4-BE49-F238E27FC236}">
                <a16:creationId xmlns:a16="http://schemas.microsoft.com/office/drawing/2014/main" id="{5728F2C8-6BD4-100C-850F-4DA981B53DEB}"/>
              </a:ext>
            </a:extLst>
          </p:cNvPr>
          <p:cNvSpPr txBox="1">
            <a:spLocks/>
          </p:cNvSpPr>
          <p:nvPr/>
        </p:nvSpPr>
        <p:spPr>
          <a:xfrm>
            <a:off x="8542683" y="2659017"/>
            <a:ext cx="3823872" cy="4253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>
                <a:solidFill>
                  <a:schemeClr val="bg1"/>
                </a:solidFill>
              </a:rPr>
              <a:t>3. Level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86" name="Pfeil: nach rechts 85">
            <a:extLst>
              <a:ext uri="{FF2B5EF4-FFF2-40B4-BE49-F238E27FC236}">
                <a16:creationId xmlns:a16="http://schemas.microsoft.com/office/drawing/2014/main" id="{D94AF1B4-BBEF-5146-FCFE-B2FCD1BF7890}"/>
              </a:ext>
            </a:extLst>
          </p:cNvPr>
          <p:cNvSpPr/>
          <p:nvPr/>
        </p:nvSpPr>
        <p:spPr>
          <a:xfrm>
            <a:off x="9282905" y="5274721"/>
            <a:ext cx="1149335" cy="57607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predict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63375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D7140C0C-901C-2968-08D3-74C14EF6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r="264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04" y="470816"/>
            <a:ext cx="4724400" cy="1466455"/>
          </a:xfrm>
        </p:spPr>
        <p:txBody>
          <a:bodyPr anchor="b">
            <a:norm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The Catch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04" y="2374849"/>
            <a:ext cx="10527322" cy="41441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>
                <a:solidFill>
                  <a:schemeClr val="bg1"/>
                </a:solidFill>
              </a:rPr>
              <a:t>In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>
                <a:solidFill>
                  <a:schemeClr val="bg1"/>
                </a:solidFill>
              </a:rPr>
              <a:t> Field, </a:t>
            </a:r>
            <a:r>
              <a:rPr lang="de-CH" sz="2400" err="1">
                <a:solidFill>
                  <a:schemeClr val="bg1"/>
                </a:solidFill>
              </a:rPr>
              <a:t>it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is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common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that</a:t>
            </a:r>
            <a:r>
              <a:rPr lang="de-CH" sz="2400">
                <a:solidFill>
                  <a:schemeClr val="bg1"/>
                </a:solidFill>
              </a:rPr>
              <a:t> not all </a:t>
            </a:r>
            <a:r>
              <a:rPr lang="de-CH" sz="2400" err="1">
                <a:solidFill>
                  <a:schemeClr val="bg1"/>
                </a:solidFill>
              </a:rPr>
              <a:t>parameters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are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known</a:t>
            </a:r>
            <a:endParaRPr lang="de-CH" sz="2400">
              <a:solidFill>
                <a:schemeClr val="bg1"/>
              </a:solidFill>
            </a:endParaRPr>
          </a:p>
          <a:p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be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applicable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>
                <a:solidFill>
                  <a:schemeClr val="bg1"/>
                </a:solidFill>
              </a:rPr>
              <a:t> real-</a:t>
            </a:r>
            <a:r>
              <a:rPr lang="de-CH" sz="2400" err="1">
                <a:solidFill>
                  <a:schemeClr val="bg1"/>
                </a:solidFill>
              </a:rPr>
              <a:t>world</a:t>
            </a:r>
            <a:r>
              <a:rPr lang="de-CH" sz="2400">
                <a:solidFill>
                  <a:schemeClr val="bg1"/>
                </a:solidFill>
              </a:rPr>
              <a:t>, </a:t>
            </a:r>
            <a:r>
              <a:rPr lang="de-CH" sz="2400" err="1">
                <a:solidFill>
                  <a:schemeClr val="bg1"/>
                </a:solidFill>
              </a:rPr>
              <a:t>this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issue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has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be</a:t>
            </a:r>
            <a:r>
              <a:rPr lang="de-CH" sz="2400">
                <a:solidFill>
                  <a:schemeClr val="bg1"/>
                </a:solidFill>
              </a:rPr>
              <a:t> dealt </a:t>
            </a:r>
            <a:r>
              <a:rPr lang="de-CH" sz="2400" err="1">
                <a:solidFill>
                  <a:schemeClr val="bg1"/>
                </a:solidFill>
              </a:rPr>
              <a:t>with</a:t>
            </a:r>
            <a:endParaRPr lang="de-CH" sz="2400">
              <a:solidFill>
                <a:schemeClr val="bg1"/>
              </a:solidFill>
            </a:endParaRPr>
          </a:p>
          <a:p>
            <a:r>
              <a:rPr lang="de-CH" sz="2400" err="1">
                <a:solidFill>
                  <a:schemeClr val="bg1"/>
                </a:solidFill>
              </a:rPr>
              <a:t>Prediction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missing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parameters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is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often</a:t>
            </a:r>
            <a:r>
              <a:rPr lang="de-CH" sz="2400">
                <a:solidFill>
                  <a:schemeClr val="bg1"/>
                </a:solidFill>
              </a:rPr>
              <a:t> not possible</a:t>
            </a:r>
          </a:p>
          <a:p>
            <a:endParaRPr lang="de-CH" sz="2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CH" sz="2400">
                <a:solidFill>
                  <a:schemeClr val="bg1"/>
                </a:solidFill>
              </a:rPr>
              <a:t>Solution:</a:t>
            </a:r>
          </a:p>
          <a:p>
            <a:r>
              <a:rPr lang="de-CH" sz="2400">
                <a:solidFill>
                  <a:schemeClr val="bg1"/>
                </a:solidFill>
              </a:rPr>
              <a:t>Create multiple </a:t>
            </a:r>
            <a:r>
              <a:rPr lang="de-CH" sz="2400" err="1">
                <a:solidFill>
                  <a:schemeClr val="bg1"/>
                </a:solidFill>
              </a:rPr>
              <a:t>models</a:t>
            </a:r>
            <a:r>
              <a:rPr lang="de-CH" sz="2400">
                <a:solidFill>
                  <a:schemeClr val="bg1"/>
                </a:solidFill>
              </a:rPr>
              <a:t> and </a:t>
            </a:r>
            <a:r>
              <a:rPr lang="de-CH" sz="2400" err="1">
                <a:solidFill>
                  <a:schemeClr val="bg1"/>
                </a:solidFill>
              </a:rPr>
              <a:t>figure</a:t>
            </a:r>
            <a:r>
              <a:rPr lang="de-CH" sz="2400">
                <a:solidFill>
                  <a:schemeClr val="bg1"/>
                </a:solidFill>
              </a:rPr>
              <a:t> out </a:t>
            </a:r>
            <a:r>
              <a:rPr lang="de-CH" sz="2400" err="1">
                <a:solidFill>
                  <a:schemeClr val="bg1"/>
                </a:solidFill>
              </a:rPr>
              <a:t>which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works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best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for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which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missing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data</a:t>
            </a:r>
            <a:endParaRPr lang="de-CH" sz="2400">
              <a:solidFill>
                <a:schemeClr val="bg1"/>
              </a:solidFill>
            </a:endParaRPr>
          </a:p>
          <a:p>
            <a:r>
              <a:rPr lang="de-CH" sz="2400" err="1">
                <a:solidFill>
                  <a:schemeClr val="bg1"/>
                </a:solidFill>
              </a:rPr>
              <a:t>Incorporate</a:t>
            </a:r>
            <a:r>
              <a:rPr lang="de-CH" sz="2400">
                <a:solidFill>
                  <a:schemeClr val="bg1"/>
                </a:solidFill>
              </a:rPr>
              <a:t> a </a:t>
            </a:r>
            <a:r>
              <a:rPr lang="de-CH" sz="2400" err="1">
                <a:solidFill>
                  <a:schemeClr val="bg1"/>
                </a:solidFill>
              </a:rPr>
              <a:t>decision-tree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approach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were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most</a:t>
            </a:r>
            <a:r>
              <a:rPr lang="de-CH" sz="2400">
                <a:solidFill>
                  <a:schemeClr val="bg1"/>
                </a:solidFill>
              </a:rPr>
              <a:t> reliable </a:t>
            </a:r>
            <a:r>
              <a:rPr lang="de-CH" sz="2400" err="1">
                <a:solidFill>
                  <a:schemeClr val="bg1"/>
                </a:solidFill>
              </a:rPr>
              <a:t>model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is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chosen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for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situation</a:t>
            </a:r>
            <a:endParaRPr lang="en-GB" sz="240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1475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The EDA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8" y="2705028"/>
            <a:ext cx="4397357" cy="44616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de-CH" sz="2400" err="1">
                <a:solidFill>
                  <a:schemeClr val="bg1"/>
                </a:solidFill>
              </a:rPr>
              <a:t>No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significant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outliers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found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with</a:t>
            </a:r>
            <a:r>
              <a:rPr lang="de-CH" sz="2400">
                <a:solidFill>
                  <a:schemeClr val="bg1"/>
                </a:solidFill>
              </a:rPr>
              <a:t> z-</a:t>
            </a:r>
            <a:r>
              <a:rPr lang="de-CH" sz="2400" err="1">
                <a:solidFill>
                  <a:schemeClr val="bg1"/>
                </a:solidFill>
              </a:rPr>
              <a:t>scores</a:t>
            </a:r>
            <a:r>
              <a:rPr lang="de-CH" sz="2400">
                <a:solidFill>
                  <a:schemeClr val="bg1"/>
                </a:solidFill>
              </a:rPr>
              <a:t> &gt; 3 </a:t>
            </a:r>
            <a:r>
              <a:rPr lang="de-CH" sz="2400" err="1">
                <a:solidFill>
                  <a:schemeClr val="bg1"/>
                </a:solidFill>
              </a:rPr>
              <a:t>or</a:t>
            </a:r>
            <a:r>
              <a:rPr lang="de-CH" sz="2400">
                <a:solidFill>
                  <a:schemeClr val="bg1"/>
                </a:solidFill>
              </a:rPr>
              <a:t> &lt;-3</a:t>
            </a:r>
            <a:endParaRPr lang="de-DE">
              <a:solidFill>
                <a:schemeClr val="bg1"/>
              </a:solidFill>
            </a:endParaRPr>
          </a:p>
          <a:p>
            <a:pPr marL="342900" indent="-342900"/>
            <a:r>
              <a:rPr lang="de-CH" sz="2400" err="1">
                <a:solidFill>
                  <a:schemeClr val="bg1"/>
                </a:solidFill>
              </a:rPr>
              <a:t>Some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significant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correlations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found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through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PearsonsR</a:t>
            </a:r>
            <a:r>
              <a:rPr lang="de-CH" sz="2400">
                <a:solidFill>
                  <a:schemeClr val="bg1"/>
                </a:solidFill>
              </a:rPr>
              <a:t> </a:t>
            </a:r>
          </a:p>
          <a:p>
            <a:pPr marL="342900" indent="-342900"/>
            <a:r>
              <a:rPr lang="de-CH" sz="2400" err="1">
                <a:solidFill>
                  <a:schemeClr val="bg1"/>
                </a:solidFill>
              </a:rPr>
              <a:t>Some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unexpected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correlations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with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fibre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length</a:t>
            </a:r>
            <a:endParaRPr lang="de-CH" sz="2400">
              <a:solidFill>
                <a:schemeClr val="bg1"/>
              </a:solidFill>
            </a:endParaRPr>
          </a:p>
          <a:p>
            <a:pPr marL="342900" indent="-342900"/>
            <a:r>
              <a:rPr lang="de-CH" sz="2400">
                <a:solidFill>
                  <a:schemeClr val="bg1"/>
                </a:solidFill>
              </a:rPr>
              <a:t>Not a </a:t>
            </a:r>
            <a:r>
              <a:rPr lang="de-CH" sz="2400" err="1">
                <a:solidFill>
                  <a:schemeClr val="bg1"/>
                </a:solidFill>
              </a:rPr>
              <a:t>perfect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correlation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between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failure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mode</a:t>
            </a:r>
            <a:r>
              <a:rPr lang="de-CH" sz="2400">
                <a:solidFill>
                  <a:schemeClr val="bg1"/>
                </a:solidFill>
              </a:rPr>
              <a:t> and </a:t>
            </a:r>
            <a:r>
              <a:rPr lang="de-CH" sz="2400" err="1">
                <a:solidFill>
                  <a:schemeClr val="bg1"/>
                </a:solidFill>
              </a:rPr>
              <a:t>energy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absorption</a:t>
            </a:r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D090B31-DF53-E933-3C5D-5E0AE85A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08" y="-22484"/>
            <a:ext cx="7674292" cy="68804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1D7D5A4A-8F90-6BE9-F74D-DB44F32AEA00}"/>
              </a:ext>
            </a:extLst>
          </p:cNvPr>
          <p:cNvSpPr/>
          <p:nvPr/>
        </p:nvSpPr>
        <p:spPr>
          <a:xfrm>
            <a:off x="9220482" y="2038731"/>
            <a:ext cx="663469" cy="1047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CEE6033-3246-6C38-86FF-44DDA1505ED3}"/>
              </a:ext>
            </a:extLst>
          </p:cNvPr>
          <p:cNvSpPr/>
          <p:nvPr/>
        </p:nvSpPr>
        <p:spPr>
          <a:xfrm>
            <a:off x="9266325" y="4937759"/>
            <a:ext cx="571785" cy="5832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9C1BB3D-93F8-C4C1-F58D-F61923A0E74D}"/>
              </a:ext>
            </a:extLst>
          </p:cNvPr>
          <p:cNvSpPr/>
          <p:nvPr/>
        </p:nvSpPr>
        <p:spPr>
          <a:xfrm>
            <a:off x="10241807" y="3954319"/>
            <a:ext cx="571785" cy="5832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4D157F8-4279-DBC2-11FA-FDEED1DBBA4F}"/>
              </a:ext>
            </a:extLst>
          </p:cNvPr>
          <p:cNvSpPr/>
          <p:nvPr/>
        </p:nvSpPr>
        <p:spPr>
          <a:xfrm>
            <a:off x="9266325" y="1050639"/>
            <a:ext cx="1547267" cy="5832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8952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D7140C0C-901C-2968-08D3-74C14EF6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3983929" y="-12959"/>
            <a:ext cx="8208069" cy="72276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The EDA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57" y="2718054"/>
            <a:ext cx="4991447" cy="36414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de-CH" sz="2400" err="1">
                <a:solidFill>
                  <a:schemeClr val="bg1"/>
                </a:solidFill>
              </a:rPr>
              <a:t>No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significant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outliers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found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with</a:t>
            </a:r>
            <a:r>
              <a:rPr lang="de-CH" sz="2400">
                <a:solidFill>
                  <a:schemeClr val="bg1"/>
                </a:solidFill>
              </a:rPr>
              <a:t> z-</a:t>
            </a:r>
            <a:r>
              <a:rPr lang="de-CH" sz="2400" err="1">
                <a:solidFill>
                  <a:schemeClr val="bg1"/>
                </a:solidFill>
              </a:rPr>
              <a:t>scores</a:t>
            </a:r>
            <a:r>
              <a:rPr lang="de-CH" sz="2400">
                <a:solidFill>
                  <a:schemeClr val="bg1"/>
                </a:solidFill>
              </a:rPr>
              <a:t> &gt; 3 </a:t>
            </a:r>
            <a:r>
              <a:rPr lang="de-CH" sz="2400" err="1">
                <a:solidFill>
                  <a:schemeClr val="bg1"/>
                </a:solidFill>
              </a:rPr>
              <a:t>or</a:t>
            </a:r>
            <a:r>
              <a:rPr lang="de-CH" sz="2400">
                <a:solidFill>
                  <a:schemeClr val="bg1"/>
                </a:solidFill>
              </a:rPr>
              <a:t> &lt;-3</a:t>
            </a:r>
            <a:endParaRPr lang="de-DE">
              <a:solidFill>
                <a:schemeClr val="bg1"/>
              </a:solidFill>
            </a:endParaRPr>
          </a:p>
          <a:p>
            <a:pPr marL="342900" indent="-342900"/>
            <a:r>
              <a:rPr lang="de-CH" sz="2400" err="1">
                <a:solidFill>
                  <a:schemeClr val="bg1"/>
                </a:solidFill>
              </a:rPr>
              <a:t>Some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significant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correlations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found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through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PearsonsR</a:t>
            </a:r>
            <a:r>
              <a:rPr lang="de-CH" sz="2400">
                <a:solidFill>
                  <a:schemeClr val="bg1"/>
                </a:solidFill>
              </a:rPr>
              <a:t> </a:t>
            </a:r>
          </a:p>
          <a:p>
            <a:pPr marL="342900" indent="-342900"/>
            <a:r>
              <a:rPr lang="de-CH" sz="2400" err="1">
                <a:solidFill>
                  <a:schemeClr val="bg1"/>
                </a:solidFill>
              </a:rPr>
              <a:t>Some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unexpected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correlations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with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fibre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length</a:t>
            </a:r>
            <a:endParaRPr lang="de-CH" sz="2400">
              <a:solidFill>
                <a:schemeClr val="bg1"/>
              </a:solidFill>
            </a:endParaRPr>
          </a:p>
          <a:p>
            <a:pPr marL="342900" indent="-342900"/>
            <a:r>
              <a:rPr lang="de-CH" sz="2400">
                <a:solidFill>
                  <a:schemeClr val="bg1"/>
                </a:solidFill>
              </a:rPr>
              <a:t>Not a </a:t>
            </a:r>
            <a:r>
              <a:rPr lang="de-CH" sz="2400" err="1">
                <a:solidFill>
                  <a:schemeClr val="bg1"/>
                </a:solidFill>
              </a:rPr>
              <a:t>perfect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correlation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between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failure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mode</a:t>
            </a:r>
            <a:r>
              <a:rPr lang="de-CH" sz="2400">
                <a:solidFill>
                  <a:schemeClr val="bg1"/>
                </a:solidFill>
              </a:rPr>
              <a:t> and </a:t>
            </a:r>
            <a:r>
              <a:rPr lang="de-CH" sz="2400" err="1">
                <a:solidFill>
                  <a:schemeClr val="bg1"/>
                </a:solidFill>
              </a:rPr>
              <a:t>energy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absorption</a:t>
            </a:r>
            <a:endParaRPr lang="en-GB" sz="18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GB" sz="170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B7E907-E5EA-0939-D0E3-CDA23A2B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050" y="-22103"/>
            <a:ext cx="618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3669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ompositmaterial, Architektur, Gebäude, draußen enthält.&#10;&#10;Automatisch generierte Beschreibung">
            <a:extLst>
              <a:ext uri="{FF2B5EF4-FFF2-40B4-BE49-F238E27FC236}">
                <a16:creationId xmlns:a16="http://schemas.microsoft.com/office/drawing/2014/main" id="{D7140C0C-901C-2968-08D3-74C14EF6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7368" b="5884"/>
          <a:stretch/>
        </p:blipFill>
        <p:spPr>
          <a:xfrm>
            <a:off x="3983929" y="-12959"/>
            <a:ext cx="8208069" cy="72276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C4F26C-7D68-DC53-D116-4CBB74C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The PCA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D08B1-174F-1EF0-0B04-EF24A253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03" y="2718054"/>
            <a:ext cx="5282391" cy="31981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de-CH" sz="2400" err="1">
                <a:solidFill>
                  <a:schemeClr val="bg1"/>
                </a:solidFill>
              </a:rPr>
              <a:t>Suggests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dimensionality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reduction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>
                <a:solidFill>
                  <a:schemeClr val="bg1"/>
                </a:solidFill>
              </a:rPr>
              <a:t> 4 </a:t>
            </a:r>
            <a:r>
              <a:rPr lang="de-CH" sz="2400" err="1">
                <a:solidFill>
                  <a:schemeClr val="bg1"/>
                </a:solidFill>
              </a:rPr>
              <a:t>or</a:t>
            </a:r>
            <a:r>
              <a:rPr lang="de-CH" sz="2400">
                <a:solidFill>
                  <a:schemeClr val="bg1"/>
                </a:solidFill>
              </a:rPr>
              <a:t> 5 </a:t>
            </a:r>
            <a:r>
              <a:rPr lang="de-CH" sz="2400" err="1">
                <a:solidFill>
                  <a:schemeClr val="bg1"/>
                </a:solidFill>
              </a:rPr>
              <a:t>principal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components</a:t>
            </a:r>
            <a:endParaRPr lang="de-CH" sz="2400">
              <a:solidFill>
                <a:schemeClr val="bg1"/>
              </a:solidFill>
            </a:endParaRPr>
          </a:p>
          <a:p>
            <a:pPr marL="342900" indent="-342900"/>
            <a:r>
              <a:rPr lang="de-CH" sz="2400">
                <a:solidFill>
                  <a:schemeClr val="bg1"/>
                </a:solidFill>
              </a:rPr>
              <a:t>Due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relatively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small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size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data</a:t>
            </a:r>
            <a:r>
              <a:rPr lang="de-CH" sz="2400">
                <a:solidFill>
                  <a:schemeClr val="bg1"/>
                </a:solidFill>
              </a:rPr>
              <a:t> and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ease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of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computing</a:t>
            </a:r>
            <a:r>
              <a:rPr lang="de-CH" sz="2400">
                <a:solidFill>
                  <a:schemeClr val="bg1"/>
                </a:solidFill>
              </a:rPr>
              <a:t>, </a:t>
            </a:r>
            <a:r>
              <a:rPr lang="de-CH" sz="2400" err="1">
                <a:solidFill>
                  <a:schemeClr val="bg1"/>
                </a:solidFill>
              </a:rPr>
              <a:t>we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chose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continue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utilize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the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full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dataset</a:t>
            </a:r>
            <a:r>
              <a:rPr lang="de-CH" sz="2400">
                <a:solidFill>
                  <a:schemeClr val="bg1"/>
                </a:solidFill>
              </a:rPr>
              <a:t> w/o Profile Area </a:t>
            </a:r>
            <a:r>
              <a:rPr lang="de-CH" sz="2400" err="1">
                <a:solidFill>
                  <a:schemeClr val="bg1"/>
                </a:solidFill>
              </a:rPr>
              <a:t>to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increase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prediction</a:t>
            </a:r>
            <a:r>
              <a:rPr lang="de-CH" sz="2400">
                <a:solidFill>
                  <a:schemeClr val="bg1"/>
                </a:solidFill>
              </a:rPr>
              <a:t> </a:t>
            </a:r>
            <a:r>
              <a:rPr lang="de-CH" sz="2400" err="1">
                <a:solidFill>
                  <a:schemeClr val="bg1"/>
                </a:solidFill>
              </a:rPr>
              <a:t>quality</a:t>
            </a:r>
            <a:endParaRPr lang="de-CH" sz="2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de-CH" sz="17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GB" sz="17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GB" sz="170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8AFBAE-CE00-B634-64A7-E273C5D7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63" y="33147"/>
            <a:ext cx="4208950" cy="33627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E957BCC-8AE6-A78D-125F-570388B2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063" y="3429000"/>
            <a:ext cx="4208950" cy="33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7944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11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</vt:lpstr>
      <vt:lpstr>Fiber in Concrete</vt:lpstr>
      <vt:lpstr>Our Motivation</vt:lpstr>
      <vt:lpstr>The Data</vt:lpstr>
      <vt:lpstr>The Goal - 3 Level Predictive Modeling</vt:lpstr>
      <vt:lpstr>The Goal – Flowchart 3 Level Predictive Modeling</vt:lpstr>
      <vt:lpstr>The Catch</vt:lpstr>
      <vt:lpstr>The EDA</vt:lpstr>
      <vt:lpstr>The EDA</vt:lpstr>
      <vt:lpstr>The PCA</vt:lpstr>
      <vt:lpstr>The Models</vt:lpstr>
      <vt:lpstr>Streamlit Live-Demo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Concrete Analysis</dc:title>
  <dc:creator>Marc Popp</dc:creator>
  <cp:revision>25</cp:revision>
  <dcterms:created xsi:type="dcterms:W3CDTF">2024-05-13T07:58:43Z</dcterms:created>
  <dcterms:modified xsi:type="dcterms:W3CDTF">2024-05-17T12:02:42Z</dcterms:modified>
</cp:coreProperties>
</file>